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323" r:id="rId3"/>
    <p:sldId id="356" r:id="rId4"/>
    <p:sldId id="357" r:id="rId5"/>
    <p:sldId id="358" r:id="rId6"/>
    <p:sldId id="364" r:id="rId7"/>
    <p:sldId id="365" r:id="rId8"/>
    <p:sldId id="366" r:id="rId9"/>
    <p:sldId id="367" r:id="rId10"/>
    <p:sldId id="368" r:id="rId11"/>
    <p:sldId id="369" r:id="rId12"/>
    <p:sldId id="370" r:id="rId13"/>
    <p:sldId id="371" r:id="rId14"/>
    <p:sldId id="361" r:id="rId15"/>
    <p:sldId id="373" r:id="rId16"/>
    <p:sldId id="362" r:id="rId17"/>
    <p:sldId id="363" r:id="rId18"/>
    <p:sldId id="360" r:id="rId19"/>
    <p:sldId id="375" r:id="rId20"/>
    <p:sldId id="376" r:id="rId21"/>
    <p:sldId id="374" r:id="rId22"/>
    <p:sldId id="377" r:id="rId23"/>
    <p:sldId id="378" r:id="rId24"/>
    <p:sldId id="324" r:id="rId25"/>
    <p:sldId id="328" r:id="rId26"/>
    <p:sldId id="329" r:id="rId27"/>
    <p:sldId id="332" r:id="rId28"/>
    <p:sldId id="379" r:id="rId29"/>
    <p:sldId id="333" r:id="rId30"/>
    <p:sldId id="346" r:id="rId31"/>
    <p:sldId id="349" r:id="rId32"/>
    <p:sldId id="350" r:id="rId33"/>
    <p:sldId id="348" r:id="rId34"/>
    <p:sldId id="347" r:id="rId35"/>
    <p:sldId id="291" r:id="rId3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1437" autoAdjust="0"/>
  </p:normalViewPr>
  <p:slideViewPr>
    <p:cSldViewPr snapToGrid="0" snapToObjects="1">
      <p:cViewPr>
        <p:scale>
          <a:sx n="145" d="100"/>
          <a:sy n="145" d="100"/>
        </p:scale>
        <p:origin x="-448" y="-4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BC1F07-E5F6-4F48-8D06-203988F6F404}" type="datetimeFigureOut">
              <a:rPr lang="en-US" smtClean="0"/>
              <a:t>10/6/15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8098E8-4767-B147-A4BC-3D4AEAB03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9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B3AB0-F62C-7E47-B4E5-71129CA1130C}" type="datetimeFigureOut">
              <a:rPr lang="en-US" smtClean="0"/>
              <a:t>10/6/15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6317-934E-7546-9712-03C359471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CC6317-934E-7546-9712-03C359471D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2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9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2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9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3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6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428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2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8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evans@virginia.edu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D6FF9-F5B4-8C4F-9785-10F762688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4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lockexplorer.bitcoin-class.org/rawtx/f2d90b4ee862c328f42fb24ca5a84051a495af1de0f8d129a5b33cd98822719a" TargetMode="External"/><Relationship Id="rId3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hyperlink" Target="https://github.com/bitcoin/bitcoin/blob/v0.1.5/script.cpp%23L41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tcoin/bitcoin/blob/v0.1.5/script.cpp%23L58" TargetMode="External"/><Relationship Id="rId4" Type="http://schemas.openxmlformats.org/officeDocument/2006/relationships/hyperlink" Target="https://github.com/bitcoin/bitcoin/blob/v0.1.5/script.cpp%23L41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41e6e4caba9899ce7c165b0784461c55c867ee24/src/script/interpreter.cpp%23L524" TargetMode="External"/><Relationship Id="rId3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hyperlink" Target="https://github.com/bitcoin/bitcoin/blob/v0.1.5/script.cpp%23L170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bitcoin/bitcoin/blob/41e6e4caba9899ce7c165b0784461c55c867ee24/src/script/interpreter.cpp%23L524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hyperlink" Target="http://spectrum.ieee.org/computing/hardware/behind-intels-new-randomnumber-generator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7182" b="17737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3860" y="220542"/>
            <a:ext cx="3083251" cy="1077218"/>
          </a:xfrm>
          <a:prstGeom prst="rect">
            <a:avLst/>
          </a:prstGeom>
          <a:solidFill>
            <a:schemeClr val="bg2">
              <a:lumMod val="10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Class 12:</a:t>
            </a:r>
          </a:p>
          <a:p>
            <a:pPr algn="ctr"/>
            <a:r>
              <a:rPr lang="en-US" sz="3200" dirty="0" smtClean="0">
                <a:solidFill>
                  <a:srgbClr val="EBF1DE"/>
                </a:solidFill>
              </a:rPr>
              <a:t>Script</a:t>
            </a:r>
            <a:endParaRPr lang="en-US" sz="3200" b="1" i="1" dirty="0" smtClean="0">
              <a:solidFill>
                <a:srgbClr val="EBF1DE"/>
              </a:solidFill>
              <a:latin typeface="Book Antiqua"/>
              <a:cs typeface="Book Antiqu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92399" y="3462364"/>
            <a:ext cx="3711272" cy="1446550"/>
          </a:xfrm>
          <a:prstGeom prst="rect">
            <a:avLst/>
          </a:prstGeom>
          <a:solidFill>
            <a:schemeClr val="tx1">
              <a:lumMod val="75000"/>
              <a:lumOff val="25000"/>
              <a:alpha val="64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sz="2800" dirty="0" smtClean="0">
                <a:solidFill>
                  <a:srgbClr val="FFFF00"/>
                </a:solidFill>
                <a:latin typeface="Book Antiqua"/>
                <a:cs typeface="Book Antiqua"/>
              </a:rPr>
              <a:t>Cryptocurrency Cabal</a:t>
            </a:r>
          </a:p>
          <a:p>
            <a:pPr algn="r"/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cs4501 Fall 2015</a:t>
            </a:r>
          </a:p>
          <a:p>
            <a:pPr algn="r"/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David Evans and </a:t>
            </a:r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Samee</a:t>
            </a:r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 </a:t>
            </a:r>
            <a:r>
              <a:rPr lang="en-US" sz="2000" dirty="0" err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Zahur</a:t>
            </a:r>
            <a:endParaRPr lang="en-US" sz="2000" dirty="0" smtClean="0">
              <a:solidFill>
                <a:schemeClr val="accent6">
                  <a:lumMod val="20000"/>
                  <a:lumOff val="80000"/>
                </a:schemeClr>
              </a:solidFill>
              <a:latin typeface="Book Antiqua"/>
              <a:cs typeface="Book Antiqua"/>
            </a:endParaRPr>
          </a:p>
          <a:p>
            <a:pPr algn="r"/>
            <a:r>
              <a:rPr lang="en-US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Book Antiqua"/>
                <a:cs typeface="Book Antiqua"/>
              </a:rPr>
              <a:t>University of Virginia</a:t>
            </a:r>
            <a:endParaRPr lang="en-US" sz="2000" dirty="0">
              <a:solidFill>
                <a:schemeClr val="accent6">
                  <a:lumMod val="20000"/>
                  <a:lumOff val="80000"/>
                </a:schemeClr>
              </a:solidFill>
              <a:latin typeface="Book Antiqu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2153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18336" y="804913"/>
            <a:ext cx="3639456" cy="40550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random secret key </a:t>
            </a:r>
            <a:r>
              <a:rPr lang="en-US" i="1" dirty="0" smtClean="0"/>
              <a:t>k</a:t>
            </a:r>
            <a:endParaRPr lang="en-US" i="1" dirty="0"/>
          </a:p>
        </p:txBody>
      </p:sp>
      <p:cxnSp>
        <p:nvCxnSpPr>
          <p:cNvPr id="8" name="Elbow Connector 7"/>
          <p:cNvCxnSpPr>
            <a:endCxn id="4" idx="0"/>
          </p:cNvCxnSpPr>
          <p:nvPr/>
        </p:nvCxnSpPr>
        <p:spPr>
          <a:xfrm>
            <a:off x="2871008" y="164616"/>
            <a:ext cx="667056" cy="640297"/>
          </a:xfrm>
          <a:prstGeom prst="bentConnector2">
            <a:avLst/>
          </a:prstGeom>
          <a:ln w="4762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03819" y="17813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256 random bits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718336" y="1846118"/>
            <a:ext cx="1819728" cy="341477"/>
          </a:xfrm>
          <a:prstGeom prst="rect">
            <a:avLst/>
          </a:prstGeom>
          <a:solidFill>
            <a:srgbClr val="77933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Ux</a:t>
            </a:r>
            <a:endParaRPr lang="en-US" i="1" dirty="0"/>
          </a:p>
        </p:txBody>
      </p:sp>
      <p:sp>
        <p:nvSpPr>
          <p:cNvPr id="12" name="Rectangle 11"/>
          <p:cNvSpPr/>
          <p:nvPr/>
        </p:nvSpPr>
        <p:spPr>
          <a:xfrm>
            <a:off x="3538064" y="1846118"/>
            <a:ext cx="1819728" cy="34147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Uy</a:t>
            </a:r>
            <a:endParaRPr lang="en-US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3733800" y="1326235"/>
            <a:ext cx="3813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Compute point </a:t>
            </a:r>
            <a:r>
              <a:rPr lang="en-US" i="1" dirty="0" err="1" smtClean="0"/>
              <a:t>Gk</a:t>
            </a:r>
            <a:r>
              <a:rPr lang="en-US" dirty="0" smtClean="0"/>
              <a:t> on spec256k1 curve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4" idx="2"/>
          </p:cNvCxnSpPr>
          <p:nvPr/>
        </p:nvCxnSpPr>
        <p:spPr>
          <a:xfrm>
            <a:off x="3538064" y="1210417"/>
            <a:ext cx="0" cy="6357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718336" y="2603771"/>
            <a:ext cx="3639456" cy="4055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RIPEMD160(SHA256(</a:t>
            </a:r>
            <a:r>
              <a:rPr lang="en-US" i="1" dirty="0" err="1" smtClean="0"/>
              <a:t>Ux</a:t>
            </a:r>
            <a:r>
              <a:rPr lang="en-US" dirty="0" smtClean="0"/>
              <a:t> || </a:t>
            </a:r>
            <a:r>
              <a:rPr lang="en-US" i="1" dirty="0" err="1" smtClean="0"/>
              <a:t>Uy</a:t>
            </a:r>
            <a:r>
              <a:rPr lang="en-US" dirty="0" smtClean="0"/>
              <a:t>))</a:t>
            </a:r>
            <a:endParaRPr lang="en-US" dirty="0"/>
          </a:p>
        </p:txBody>
      </p:sp>
      <p:cxnSp>
        <p:nvCxnSpPr>
          <p:cNvPr id="9" name="Straight Arrow Connector 8"/>
          <p:cNvCxnSpPr>
            <a:stCxn id="12" idx="2"/>
          </p:cNvCxnSpPr>
          <p:nvPr/>
        </p:nvCxnSpPr>
        <p:spPr>
          <a:xfrm>
            <a:off x="4447928" y="2187595"/>
            <a:ext cx="226799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2"/>
          </p:cNvCxnSpPr>
          <p:nvPr/>
        </p:nvCxnSpPr>
        <p:spPr>
          <a:xfrm>
            <a:off x="2628200" y="2187595"/>
            <a:ext cx="1555574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163345" y="2603771"/>
            <a:ext cx="480280" cy="40550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527368" y="3297396"/>
            <a:ext cx="3201867" cy="47055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SHA256(SHA256( - ))</a:t>
            </a:r>
            <a:endParaRPr lang="en-US" dirty="0"/>
          </a:p>
        </p:txBody>
      </p:sp>
      <p:cxnSp>
        <p:nvCxnSpPr>
          <p:cNvPr id="20" name="Elbow Connector 19"/>
          <p:cNvCxnSpPr>
            <a:stCxn id="6" idx="3"/>
            <a:endCxn id="18" idx="0"/>
          </p:cNvCxnSpPr>
          <p:nvPr/>
        </p:nvCxnSpPr>
        <p:spPr>
          <a:xfrm>
            <a:off x="5357792" y="2806523"/>
            <a:ext cx="1770510" cy="490873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912782" y="3009275"/>
            <a:ext cx="0" cy="1008622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1828800" y="3332097"/>
            <a:ext cx="3639456" cy="4055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RIPEMD160(SHA256(</a:t>
            </a:r>
            <a:r>
              <a:rPr lang="en-US" i="1" dirty="0" err="1" smtClean="0"/>
              <a:t>Ux</a:t>
            </a:r>
            <a:r>
              <a:rPr lang="en-US" dirty="0" smtClean="0"/>
              <a:t> || </a:t>
            </a:r>
            <a:r>
              <a:rPr lang="en-US" i="1" dirty="0" err="1" smtClean="0"/>
              <a:t>Uy</a:t>
            </a:r>
            <a:r>
              <a:rPr lang="en-US" dirty="0" smtClean="0"/>
              <a:t>))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273809" y="3332097"/>
            <a:ext cx="480280" cy="40550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 rot="5400000">
            <a:off x="5313607" y="337384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 bytes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1219200" y="4345329"/>
            <a:ext cx="4693582" cy="47385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</a:t>
            </a:r>
            <a:r>
              <a:rPr lang="en-US" dirty="0" err="1" smtClean="0"/>
              <a:t>Bitcoin</a:t>
            </a:r>
            <a:r>
              <a:rPr lang="en-US" dirty="0" smtClean="0"/>
              <a:t> Address</a:t>
            </a:r>
            <a:endParaRPr lang="en-US" dirty="0"/>
          </a:p>
        </p:txBody>
      </p:sp>
      <p:sp>
        <p:nvSpPr>
          <p:cNvPr id="36" name="Left Brace 35"/>
          <p:cNvSpPr/>
          <p:nvPr/>
        </p:nvSpPr>
        <p:spPr>
          <a:xfrm rot="16200000">
            <a:off x="3313438" y="1728323"/>
            <a:ext cx="577375" cy="4656635"/>
          </a:xfrm>
          <a:prstGeom prst="leftBrace">
            <a:avLst>
              <a:gd name="adj1" fmla="val 8333"/>
              <a:gd name="adj2" fmla="val 4977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723127" y="4019550"/>
            <a:ext cx="5177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Base58 encoding (unambiguous printable characters)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414408" y="143273"/>
            <a:ext cx="2486038" cy="923330"/>
          </a:xfrm>
          <a:prstGeom prst="rect">
            <a:avLst/>
          </a:prstGeom>
          <a:solidFill>
            <a:schemeClr val="bg1"/>
          </a:solidFill>
          <a:ln>
            <a:solidFill>
              <a:srgbClr val="31859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How dangerous are RIPEMD160 + SHA256 collisions?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42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18336" y="804913"/>
            <a:ext cx="3639456" cy="40550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random secret key </a:t>
            </a:r>
            <a:r>
              <a:rPr lang="en-US" i="1" dirty="0" smtClean="0"/>
              <a:t>k</a:t>
            </a:r>
            <a:endParaRPr lang="en-US" i="1" dirty="0"/>
          </a:p>
        </p:txBody>
      </p:sp>
      <p:cxnSp>
        <p:nvCxnSpPr>
          <p:cNvPr id="8" name="Elbow Connector 7"/>
          <p:cNvCxnSpPr>
            <a:endCxn id="4" idx="0"/>
          </p:cNvCxnSpPr>
          <p:nvPr/>
        </p:nvCxnSpPr>
        <p:spPr>
          <a:xfrm>
            <a:off x="2871008" y="164616"/>
            <a:ext cx="667056" cy="640297"/>
          </a:xfrm>
          <a:prstGeom prst="bentConnector2">
            <a:avLst/>
          </a:prstGeom>
          <a:ln w="4762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03819" y="17813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256 random bits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718336" y="1846118"/>
            <a:ext cx="1819728" cy="341477"/>
          </a:xfrm>
          <a:prstGeom prst="rect">
            <a:avLst/>
          </a:prstGeom>
          <a:solidFill>
            <a:srgbClr val="77933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Ux</a:t>
            </a:r>
            <a:endParaRPr lang="en-US" i="1" dirty="0"/>
          </a:p>
        </p:txBody>
      </p:sp>
      <p:sp>
        <p:nvSpPr>
          <p:cNvPr id="12" name="Rectangle 11"/>
          <p:cNvSpPr/>
          <p:nvPr/>
        </p:nvSpPr>
        <p:spPr>
          <a:xfrm>
            <a:off x="3538064" y="1846118"/>
            <a:ext cx="1819728" cy="34147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Uy</a:t>
            </a:r>
            <a:endParaRPr lang="en-US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3733800" y="1326235"/>
            <a:ext cx="3813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Compute point </a:t>
            </a:r>
            <a:r>
              <a:rPr lang="en-US" i="1" dirty="0" err="1" smtClean="0"/>
              <a:t>Gk</a:t>
            </a:r>
            <a:r>
              <a:rPr lang="en-US" dirty="0" smtClean="0"/>
              <a:t> on spec256k1 curve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4" idx="2"/>
          </p:cNvCxnSpPr>
          <p:nvPr/>
        </p:nvCxnSpPr>
        <p:spPr>
          <a:xfrm>
            <a:off x="3538064" y="1210417"/>
            <a:ext cx="0" cy="6357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718336" y="2603771"/>
            <a:ext cx="3639456" cy="4055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RIPEMD160(SHA256(</a:t>
            </a:r>
            <a:r>
              <a:rPr lang="en-US" i="1" dirty="0" err="1" smtClean="0"/>
              <a:t>Ux</a:t>
            </a:r>
            <a:r>
              <a:rPr lang="en-US" dirty="0" smtClean="0"/>
              <a:t> || </a:t>
            </a:r>
            <a:r>
              <a:rPr lang="en-US" i="1" dirty="0" err="1" smtClean="0"/>
              <a:t>Uy</a:t>
            </a:r>
            <a:r>
              <a:rPr lang="en-US" dirty="0" smtClean="0"/>
              <a:t>))</a:t>
            </a:r>
            <a:endParaRPr lang="en-US" dirty="0"/>
          </a:p>
        </p:txBody>
      </p:sp>
      <p:cxnSp>
        <p:nvCxnSpPr>
          <p:cNvPr id="9" name="Straight Arrow Connector 8"/>
          <p:cNvCxnSpPr>
            <a:stCxn id="12" idx="2"/>
          </p:cNvCxnSpPr>
          <p:nvPr/>
        </p:nvCxnSpPr>
        <p:spPr>
          <a:xfrm>
            <a:off x="4447928" y="2187595"/>
            <a:ext cx="226799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2"/>
          </p:cNvCxnSpPr>
          <p:nvPr/>
        </p:nvCxnSpPr>
        <p:spPr>
          <a:xfrm>
            <a:off x="2628200" y="2187595"/>
            <a:ext cx="1555574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163345" y="2603771"/>
            <a:ext cx="480280" cy="40550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527368" y="3297396"/>
            <a:ext cx="3201867" cy="47055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SHA256(SHA256( - ))</a:t>
            </a:r>
            <a:endParaRPr lang="en-US" dirty="0"/>
          </a:p>
        </p:txBody>
      </p:sp>
      <p:cxnSp>
        <p:nvCxnSpPr>
          <p:cNvPr id="20" name="Elbow Connector 19"/>
          <p:cNvCxnSpPr>
            <a:stCxn id="6" idx="3"/>
            <a:endCxn id="18" idx="0"/>
          </p:cNvCxnSpPr>
          <p:nvPr/>
        </p:nvCxnSpPr>
        <p:spPr>
          <a:xfrm>
            <a:off x="5357792" y="2806523"/>
            <a:ext cx="1770510" cy="490873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912782" y="3009275"/>
            <a:ext cx="0" cy="1008622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1828800" y="3332097"/>
            <a:ext cx="3639456" cy="4055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RIPEMD160(SHA256(</a:t>
            </a:r>
            <a:r>
              <a:rPr lang="en-US" i="1" dirty="0" err="1" smtClean="0"/>
              <a:t>Ux</a:t>
            </a:r>
            <a:r>
              <a:rPr lang="en-US" dirty="0" smtClean="0"/>
              <a:t> || </a:t>
            </a:r>
            <a:r>
              <a:rPr lang="en-US" i="1" dirty="0" err="1" smtClean="0"/>
              <a:t>Uy</a:t>
            </a:r>
            <a:r>
              <a:rPr lang="en-US" dirty="0" smtClean="0"/>
              <a:t>))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273809" y="3332097"/>
            <a:ext cx="480280" cy="40550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 rot="5400000">
            <a:off x="5313607" y="337384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 bytes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1219200" y="4345329"/>
            <a:ext cx="4693582" cy="47385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</a:t>
            </a:r>
            <a:r>
              <a:rPr lang="en-US" dirty="0" err="1" smtClean="0"/>
              <a:t>Bitcoin</a:t>
            </a:r>
            <a:r>
              <a:rPr lang="en-US" dirty="0" smtClean="0"/>
              <a:t> Address</a:t>
            </a:r>
            <a:endParaRPr lang="en-US" dirty="0"/>
          </a:p>
        </p:txBody>
      </p:sp>
      <p:sp>
        <p:nvSpPr>
          <p:cNvPr id="36" name="Left Brace 35"/>
          <p:cNvSpPr/>
          <p:nvPr/>
        </p:nvSpPr>
        <p:spPr>
          <a:xfrm rot="16200000">
            <a:off x="3313438" y="1728323"/>
            <a:ext cx="577375" cy="4656635"/>
          </a:xfrm>
          <a:prstGeom prst="leftBrace">
            <a:avLst>
              <a:gd name="adj1" fmla="val 8333"/>
              <a:gd name="adj2" fmla="val 4977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723127" y="4019550"/>
            <a:ext cx="5177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Base58 encoding (unambiguous printable characters)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414408" y="143273"/>
            <a:ext cx="2486038" cy="923330"/>
          </a:xfrm>
          <a:prstGeom prst="rect">
            <a:avLst/>
          </a:prstGeom>
          <a:solidFill>
            <a:schemeClr val="bg1"/>
          </a:solidFill>
          <a:ln>
            <a:solidFill>
              <a:srgbClr val="31859C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How dangerous are RIPEMD160 + SHA256 pre-image break?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92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93" y="205979"/>
            <a:ext cx="8831507" cy="857250"/>
          </a:xfrm>
        </p:spPr>
        <p:txBody>
          <a:bodyPr>
            <a:noAutofit/>
          </a:bodyPr>
          <a:lstStyle/>
          <a:p>
            <a:r>
              <a:rPr lang="en-US" sz="2400" dirty="0" smtClean="0"/>
              <a:t>Is there anywhere a SHA-256 </a:t>
            </a:r>
            <a:r>
              <a:rPr lang="en-US" sz="2400" b="1" dirty="0" smtClean="0"/>
              <a:t>collision</a:t>
            </a:r>
            <a:r>
              <a:rPr lang="en-US" sz="2400" dirty="0" smtClean="0"/>
              <a:t> break would be exploitable?</a:t>
            </a:r>
            <a:endParaRPr 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063229"/>
            <a:ext cx="82296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A. Producing the public </a:t>
            </a:r>
            <a:r>
              <a:rPr lang="en-US" sz="2000" dirty="0" err="1"/>
              <a:t>bitcoin</a:t>
            </a:r>
            <a:r>
              <a:rPr lang="en-US" sz="2000" dirty="0"/>
              <a:t> address by hashing the public key.</a:t>
            </a:r>
          </a:p>
          <a:p>
            <a:r>
              <a:rPr lang="en-US" sz="2000" dirty="0" smtClean="0"/>
              <a:t>	</a:t>
            </a:r>
            <a:endParaRPr lang="en-US" sz="2000" dirty="0"/>
          </a:p>
          <a:p>
            <a:r>
              <a:rPr lang="en-US" sz="2000" dirty="0"/>
              <a:t>B. Producing a transaction digest for use as the input in signing a transaction.</a:t>
            </a:r>
          </a:p>
          <a:p>
            <a:endParaRPr lang="en-US" sz="2000" dirty="0"/>
          </a:p>
          <a:p>
            <a:r>
              <a:rPr lang="en-US" sz="2000" dirty="0"/>
              <a:t>C. Producing the </a:t>
            </a:r>
            <a:r>
              <a:rPr lang="en-US" sz="2000" dirty="0" err="1"/>
              <a:t>Merkle</a:t>
            </a:r>
            <a:r>
              <a:rPr lang="en-US" sz="2000" dirty="0"/>
              <a:t> tree root for authenticating the transactions in a block (using hashes all the way up the tree).</a:t>
            </a:r>
          </a:p>
          <a:p>
            <a:endParaRPr lang="en-US" sz="2000" dirty="0"/>
          </a:p>
          <a:p>
            <a:r>
              <a:rPr lang="en-US" sz="2000" dirty="0"/>
              <a:t>D. Producing the hash of the previous block to use in the block header.</a:t>
            </a:r>
          </a:p>
          <a:p>
            <a:endParaRPr lang="en-US" sz="2000" dirty="0"/>
          </a:p>
          <a:p>
            <a:r>
              <a:rPr lang="en-US" sz="2000" dirty="0"/>
              <a:t>E. Producing the double hash of the block (with </a:t>
            </a:r>
            <a:r>
              <a:rPr lang="en-US" sz="2000" dirty="0" err="1"/>
              <a:t>nonces</a:t>
            </a:r>
            <a:r>
              <a:rPr lang="en-US" sz="2000" dirty="0"/>
              <a:t>) to find a block that satisfies the difficult needed in mining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16503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93" y="205979"/>
            <a:ext cx="8831507" cy="857250"/>
          </a:xfrm>
        </p:spPr>
        <p:txBody>
          <a:bodyPr>
            <a:noAutofit/>
          </a:bodyPr>
          <a:lstStyle/>
          <a:p>
            <a:r>
              <a:rPr lang="en-US" sz="2400" dirty="0" smtClean="0"/>
              <a:t>Is there anywhere a SHA-256 </a:t>
            </a:r>
            <a:r>
              <a:rPr lang="en-US" sz="2400" b="1" dirty="0" smtClean="0"/>
              <a:t>pre-image</a:t>
            </a:r>
            <a:r>
              <a:rPr lang="en-US" sz="2400" dirty="0" smtClean="0"/>
              <a:t> break would be exploitable?</a:t>
            </a:r>
            <a:endParaRPr 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063229"/>
            <a:ext cx="82296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A. Producing the public </a:t>
            </a:r>
            <a:r>
              <a:rPr lang="en-US" sz="2000" dirty="0" err="1"/>
              <a:t>bitcoin</a:t>
            </a:r>
            <a:r>
              <a:rPr lang="en-US" sz="2000" dirty="0"/>
              <a:t> address by hashing the public key.</a:t>
            </a:r>
          </a:p>
          <a:p>
            <a:r>
              <a:rPr lang="en-US" sz="2000" dirty="0" smtClean="0"/>
              <a:t>	</a:t>
            </a:r>
            <a:endParaRPr lang="en-US" sz="2000" dirty="0"/>
          </a:p>
          <a:p>
            <a:r>
              <a:rPr lang="en-US" sz="2000" dirty="0"/>
              <a:t>B. Producing a transaction digest for use as the input in signing a transaction.</a:t>
            </a:r>
          </a:p>
          <a:p>
            <a:endParaRPr lang="en-US" sz="2000" dirty="0"/>
          </a:p>
          <a:p>
            <a:r>
              <a:rPr lang="en-US" sz="2000" dirty="0"/>
              <a:t>C. Producing the </a:t>
            </a:r>
            <a:r>
              <a:rPr lang="en-US" sz="2000" dirty="0" err="1"/>
              <a:t>Merkle</a:t>
            </a:r>
            <a:r>
              <a:rPr lang="en-US" sz="2000" dirty="0"/>
              <a:t> tree root for authenticating the transactions in a block (using hashes all the way up the tree).</a:t>
            </a:r>
          </a:p>
          <a:p>
            <a:endParaRPr lang="en-US" sz="2000" dirty="0"/>
          </a:p>
          <a:p>
            <a:r>
              <a:rPr lang="en-US" sz="2000" dirty="0"/>
              <a:t>D. Producing the hash of the previous block to use in the block header.</a:t>
            </a:r>
          </a:p>
          <a:p>
            <a:endParaRPr lang="en-US" sz="2000" dirty="0"/>
          </a:p>
          <a:p>
            <a:r>
              <a:rPr lang="en-US" sz="2000" dirty="0"/>
              <a:t>E. Producing the double hash of the block (with </a:t>
            </a:r>
            <a:r>
              <a:rPr lang="en-US" sz="2000" dirty="0" err="1"/>
              <a:t>nonces</a:t>
            </a:r>
            <a:r>
              <a:rPr lang="en-US" sz="2000" dirty="0"/>
              <a:t>) to find a block that satisfies the difficult needed in mining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65657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SHA-256 Collisions?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13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14458" y="1440115"/>
            <a:ext cx="80723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Do there exist two different values, </a:t>
            </a:r>
            <a:r>
              <a:rPr lang="en-US" sz="2800" b="1" i="1" dirty="0" smtClean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 and </a:t>
            </a:r>
            <a:r>
              <a:rPr lang="en-US" sz="2800" b="1" i="1" dirty="0" smtClean="0">
                <a:latin typeface="Times New Roman"/>
                <a:cs typeface="Times New Roman"/>
              </a:rPr>
              <a:t>y</a:t>
            </a:r>
            <a:r>
              <a:rPr lang="en-US" sz="2800" dirty="0" smtClean="0"/>
              <a:t>, such that: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 SHA256(</a:t>
            </a:r>
            <a:r>
              <a:rPr lang="en-US" sz="2800" b="1" i="1" dirty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) = SHA256(</a:t>
            </a:r>
            <a:r>
              <a:rPr lang="en-US" sz="2800" b="1" i="1" dirty="0" smtClean="0">
                <a:latin typeface="Times New Roman"/>
                <a:cs typeface="Times New Roman"/>
              </a:rPr>
              <a:t>y</a:t>
            </a:r>
            <a:r>
              <a:rPr lang="en-US" sz="2800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3543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SHA-256 Collisions?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14458" y="1440115"/>
            <a:ext cx="80723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Do there exist two different values, </a:t>
            </a:r>
            <a:r>
              <a:rPr lang="en-US" sz="2800" b="1" i="1" dirty="0" smtClean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 and </a:t>
            </a:r>
            <a:r>
              <a:rPr lang="en-US" sz="2800" b="1" i="1" dirty="0" smtClean="0">
                <a:latin typeface="Times New Roman"/>
                <a:cs typeface="Times New Roman"/>
              </a:rPr>
              <a:t>y</a:t>
            </a:r>
            <a:r>
              <a:rPr lang="en-US" sz="2800" dirty="0" smtClean="0"/>
              <a:t>, such that: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 SHA256(</a:t>
            </a:r>
            <a:r>
              <a:rPr lang="en-US" sz="2800" b="1" i="1" dirty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) = SHA256(</a:t>
            </a:r>
            <a:r>
              <a:rPr lang="en-US" sz="2800" b="1" i="1" dirty="0" smtClean="0">
                <a:latin typeface="Times New Roman"/>
                <a:cs typeface="Times New Roman"/>
              </a:rPr>
              <a:t>y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535574" y="3930292"/>
            <a:ext cx="8423249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Recall birthday attack: probability of finding collision negligible with less than 2</a:t>
            </a:r>
            <a:r>
              <a:rPr lang="en-US" baseline="30000" dirty="0" smtClean="0"/>
              <a:t>128 </a:t>
            </a:r>
            <a:r>
              <a:rPr lang="en-US" dirty="0" smtClean="0"/>
              <a:t>inputs.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41161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SHA-256 Collisions?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15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14458" y="1440115"/>
            <a:ext cx="80723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Do there exist two different values, </a:t>
            </a:r>
            <a:r>
              <a:rPr lang="en-US" sz="2800" b="1" i="1" dirty="0" smtClean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 and </a:t>
            </a:r>
            <a:r>
              <a:rPr lang="en-US" sz="2800" b="1" i="1" dirty="0" smtClean="0">
                <a:latin typeface="Times New Roman"/>
                <a:cs typeface="Times New Roman"/>
              </a:rPr>
              <a:t>y</a:t>
            </a:r>
            <a:r>
              <a:rPr lang="en-US" sz="2800" dirty="0" smtClean="0"/>
              <a:t>, such that: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 SHA256(</a:t>
            </a:r>
            <a:r>
              <a:rPr lang="en-US" sz="2800" b="1" i="1" dirty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) = SHA256(</a:t>
            </a:r>
            <a:r>
              <a:rPr lang="en-US" sz="2800" b="1" i="1" dirty="0" smtClean="0">
                <a:latin typeface="Times New Roman"/>
                <a:cs typeface="Times New Roman"/>
              </a:rPr>
              <a:t>y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955808" y="3220391"/>
            <a:ext cx="7004066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/>
              <a:t>Does anyone actually know such values today?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2943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about RIPEMD160?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14458" y="1440115"/>
            <a:ext cx="807234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Do there exist two different values, </a:t>
            </a:r>
            <a:r>
              <a:rPr lang="en-US" sz="2800" b="1" i="1" dirty="0" smtClean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 and </a:t>
            </a:r>
            <a:r>
              <a:rPr lang="en-US" sz="2800" b="1" i="1" dirty="0" smtClean="0">
                <a:latin typeface="Times New Roman"/>
                <a:cs typeface="Times New Roman"/>
              </a:rPr>
              <a:t>y</a:t>
            </a:r>
            <a:r>
              <a:rPr lang="en-US" sz="2800" dirty="0" smtClean="0"/>
              <a:t>, such that: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 RIPEMD160(</a:t>
            </a:r>
            <a:r>
              <a:rPr lang="en-US" sz="2800" b="1" i="1" dirty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) = RIPEMD160(</a:t>
            </a:r>
            <a:r>
              <a:rPr lang="en-US" sz="2800" b="1" i="1" dirty="0" smtClean="0">
                <a:latin typeface="Times New Roman"/>
                <a:cs typeface="Times New Roman"/>
              </a:rPr>
              <a:t>y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955808" y="3220391"/>
            <a:ext cx="7004066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/>
              <a:t>Does anyone actually know such values today?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7965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 descr="Screen Shot 2015-10-07 at 10.55.31 AM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66" y="134348"/>
            <a:ext cx="5814023" cy="48258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5480" y="864775"/>
            <a:ext cx="2673602" cy="31004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945996" y="4109907"/>
            <a:ext cx="1534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Xiaoyun</a:t>
            </a:r>
            <a:r>
              <a:rPr lang="en-US" dirty="0" smtClean="0"/>
              <a:t> Wang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961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225517"/>
            <a:ext cx="8514728" cy="1161714"/>
          </a:xfrm>
        </p:spPr>
        <p:txBody>
          <a:bodyPr>
            <a:normAutofit/>
          </a:bodyPr>
          <a:lstStyle/>
          <a:p>
            <a:r>
              <a:rPr lang="en-US" dirty="0" smtClean="0"/>
              <a:t>Differential Cryptanalysis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 descr="Screen Shot 2015-10-07 at 1.40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1377950"/>
            <a:ext cx="6362700" cy="133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6900985" y="1876669"/>
            <a:ext cx="19159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Discovered openly</a:t>
            </a:r>
          </a:p>
          <a:p>
            <a:r>
              <a:rPr lang="en-US" dirty="0" smtClean="0"/>
              <a:t>in 1991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37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Hash Collisions </a:t>
            </a:r>
            <a:r>
              <a:rPr lang="en-US" dirty="0" smtClean="0"/>
              <a:t>(Checkup 2 Revisions)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Bitcoin</a:t>
            </a:r>
            <a:r>
              <a:rPr lang="en-US" b="1" dirty="0" smtClean="0"/>
              <a:t> </a:t>
            </a:r>
            <a:r>
              <a:rPr lang="en-US" b="1" dirty="0" smtClean="0"/>
              <a:t>Script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Language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544711" y="2517917"/>
            <a:ext cx="3069946" cy="120032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Reminders</a:t>
            </a:r>
          </a:p>
          <a:p>
            <a:r>
              <a:rPr lang="en-US" b="1" dirty="0" smtClean="0"/>
              <a:t>PS2 is due Friday at 8:29pm</a:t>
            </a:r>
          </a:p>
          <a:p>
            <a:r>
              <a:rPr lang="en-US" dirty="0" smtClean="0"/>
              <a:t>Project Ideas</a:t>
            </a:r>
          </a:p>
          <a:p>
            <a:r>
              <a:rPr lang="en-US" dirty="0" smtClean="0"/>
              <a:t>Midterm October 19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1570" y="4102603"/>
            <a:ext cx="5194150" cy="4616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Monday: Guest lecture from Tom Dukes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569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300" y="225517"/>
            <a:ext cx="8514728" cy="1161714"/>
          </a:xfrm>
        </p:spPr>
        <p:txBody>
          <a:bodyPr>
            <a:normAutofit/>
          </a:bodyPr>
          <a:lstStyle/>
          <a:p>
            <a:r>
              <a:rPr lang="en-US" dirty="0" smtClean="0"/>
              <a:t>Differential Cryptanalysis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 descr="Screen Shot 2015-10-07 at 1.40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1377950"/>
            <a:ext cx="6362700" cy="1333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6900985" y="1876669"/>
            <a:ext cx="19159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Discovered openly</a:t>
            </a:r>
          </a:p>
          <a:p>
            <a:r>
              <a:rPr lang="en-US" dirty="0" smtClean="0"/>
              <a:t>in 1991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20155" r="13119" b="12403"/>
          <a:stretch/>
        </p:blipFill>
        <p:spPr>
          <a:xfrm>
            <a:off x="685800" y="2800350"/>
            <a:ext cx="3436092" cy="208103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96154" y="3350846"/>
            <a:ext cx="3896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Known secretly to IBM and NSA in 1974</a:t>
            </a:r>
          </a:p>
          <a:p>
            <a:r>
              <a:rPr lang="en-US" dirty="0" smtClean="0"/>
              <a:t>(DES design strengthened against it)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55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7228" y="1290363"/>
            <a:ext cx="3225800" cy="1835790"/>
          </a:xfrm>
        </p:spPr>
        <p:txBody>
          <a:bodyPr>
            <a:normAutofit/>
          </a:bodyPr>
          <a:lstStyle/>
          <a:p>
            <a:r>
              <a:rPr lang="en-US" dirty="0" smtClean="0"/>
              <a:t>Differential Cryptanalysis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 descr="Screen Shot 2015-10-07 at 1.39.3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0" y="146537"/>
            <a:ext cx="5545968" cy="45868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853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61180"/>
            <a:ext cx="8229600" cy="1366867"/>
          </a:xfrm>
        </p:spPr>
        <p:txBody>
          <a:bodyPr>
            <a:noAutofit/>
          </a:bodyPr>
          <a:lstStyle/>
          <a:p>
            <a:r>
              <a:rPr lang="en-US" sz="4800" dirty="0" smtClean="0"/>
              <a:t>How worried should we be about SHA-256?</a:t>
            </a:r>
            <a:endParaRPr lang="en-US" sz="4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76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61180"/>
            <a:ext cx="8229600" cy="1366867"/>
          </a:xfrm>
        </p:spPr>
        <p:txBody>
          <a:bodyPr>
            <a:noAutofit/>
          </a:bodyPr>
          <a:lstStyle/>
          <a:p>
            <a:r>
              <a:rPr lang="en-US" sz="4800" dirty="0" smtClean="0"/>
              <a:t>How worried should we be about SHA-256?</a:t>
            </a:r>
            <a:endParaRPr lang="en-US" sz="4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38200" y="3790950"/>
            <a:ext cx="72241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Best known collision attacks: work on reduced round version (31 instead of 64 rounds) and have high complexity (2</a:t>
            </a:r>
            <a:r>
              <a:rPr lang="en-US" sz="2000" baseline="30000" dirty="0" smtClean="0"/>
              <a:t>65</a:t>
            </a:r>
            <a:r>
              <a:rPr lang="en-US" sz="2000" dirty="0" smtClean="0"/>
              <a:t> instead of 2</a:t>
            </a:r>
            <a:r>
              <a:rPr lang="en-US" sz="2000" baseline="30000" dirty="0" smtClean="0"/>
              <a:t>128</a:t>
            </a:r>
            <a:r>
              <a:rPr lang="en-US" sz="20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0845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Bitcoin</a:t>
            </a:r>
            <a:r>
              <a:rPr lang="en-US" dirty="0" smtClean="0"/>
              <a:t> </a:t>
            </a:r>
            <a:r>
              <a:rPr lang="en-US" dirty="0" smtClean="0"/>
              <a:t>Transactions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23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204724"/>
            <a:ext cx="8229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blockexplorer.bitcoin-class.org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rawtx</a:t>
            </a:r>
            <a:r>
              <a:rPr lang="en-US" dirty="0">
                <a:hlinkClick r:id="rId2"/>
              </a:rPr>
              <a:t>/f2d90b4ee862c328f42fb24ca5a84051a495af1de0f8d129a5b33cd98822719a</a:t>
            </a:r>
            <a:endParaRPr lang="en-US" dirty="0"/>
          </a:p>
        </p:txBody>
      </p:sp>
      <p:pic>
        <p:nvPicPr>
          <p:cNvPr id="5" name="Picture 4" descr="Screen Shot 2015-03-02 at 8.03.4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038350"/>
            <a:ext cx="8915571" cy="21247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066800" y="4324350"/>
            <a:ext cx="7254961" cy="46166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Transaction outputs include programs written in “Script”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7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Script</a:t>
            </a:r>
            <a:r>
              <a:rPr lang="en-US" dirty="0" smtClean="0"/>
              <a:t> Language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85287" y="1425197"/>
            <a:ext cx="760210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Stack-based (similar to JVML)</a:t>
            </a:r>
          </a:p>
          <a:p>
            <a:r>
              <a:rPr lang="en-US" sz="2800" dirty="0" smtClean="0"/>
              <a:t>~80 </a:t>
            </a:r>
            <a:r>
              <a:rPr lang="en-US" sz="2800" dirty="0" err="1" smtClean="0"/>
              <a:t>opcodes</a:t>
            </a:r>
            <a:r>
              <a:rPr lang="en-US" sz="2800" dirty="0" smtClean="0"/>
              <a:t> (many have been deprecated)</a:t>
            </a:r>
          </a:p>
          <a:p>
            <a:r>
              <a:rPr lang="en-US" sz="2800" dirty="0" smtClean="0"/>
              <a:t>Late addition to </a:t>
            </a:r>
            <a:r>
              <a:rPr lang="en-US" sz="2800" dirty="0" err="1" smtClean="0"/>
              <a:t>bitcoin</a:t>
            </a:r>
            <a:r>
              <a:rPr lang="en-US" sz="2800" dirty="0" smtClean="0"/>
              <a:t> design</a:t>
            </a:r>
          </a:p>
          <a:p>
            <a:endParaRPr lang="en-US" sz="2800" dirty="0"/>
          </a:p>
          <a:p>
            <a:r>
              <a:rPr lang="en-US" sz="2800" dirty="0" smtClean="0"/>
              <a:t>Lots of limitations in what nodes will accept: 	</a:t>
            </a:r>
            <a:r>
              <a:rPr lang="en-US" sz="2800" dirty="0" err="1" smtClean="0"/>
              <a:t>altcoins</a:t>
            </a:r>
            <a:r>
              <a:rPr lang="en-US" sz="2800" dirty="0" smtClean="0"/>
              <a:t> are taking different approaches</a:t>
            </a:r>
          </a:p>
        </p:txBody>
      </p:sp>
    </p:spTree>
    <p:extLst>
      <p:ext uri="{BB962C8B-B14F-4D97-AF65-F5344CB8AC3E}">
        <p14:creationId xmlns:p14="http://schemas.microsoft.com/office/powerpoint/2010/main" val="300271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25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76658" y="1543963"/>
            <a:ext cx="160813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OP_1</a:t>
            </a:r>
          </a:p>
          <a:p>
            <a:r>
              <a:rPr lang="en-US" sz="2400" b="1" dirty="0" smtClean="0"/>
              <a:t>OP_DUP</a:t>
            </a:r>
          </a:p>
          <a:p>
            <a:r>
              <a:rPr lang="en-US" sz="2400" b="1" dirty="0" smtClean="0"/>
              <a:t>OP_ADD</a:t>
            </a:r>
          </a:p>
          <a:p>
            <a:r>
              <a:rPr lang="en-US" sz="2400" b="1" dirty="0" smtClean="0"/>
              <a:t>OP_DUP</a:t>
            </a:r>
          </a:p>
          <a:p>
            <a:r>
              <a:rPr lang="en-US" sz="2400" b="1" dirty="0" smtClean="0"/>
              <a:t>OP_SUB</a:t>
            </a:r>
          </a:p>
          <a:p>
            <a:r>
              <a:rPr lang="en-US" sz="2400" b="1" dirty="0" smtClean="0"/>
              <a:t>OP_VERIFY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5310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01497"/>
            <a:ext cx="8229600" cy="857250"/>
          </a:xfrm>
        </p:spPr>
        <p:txBody>
          <a:bodyPr/>
          <a:lstStyle/>
          <a:p>
            <a:r>
              <a:rPr lang="en-US" dirty="0" smtClean="0"/>
              <a:t>Is Script Turing-Complete?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3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349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28</a:t>
            </a:fld>
            <a:endParaRPr lang="en-US"/>
          </a:p>
        </p:txBody>
      </p:sp>
      <p:pic>
        <p:nvPicPr>
          <p:cNvPr id="4" name="Picture 3" descr="Screen Shot 2015-03-03 at 9.45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259" y="1765889"/>
            <a:ext cx="4529741" cy="3377612"/>
          </a:xfrm>
          <a:prstGeom prst="rect">
            <a:avLst/>
          </a:prstGeom>
        </p:spPr>
      </p:pic>
      <p:pic>
        <p:nvPicPr>
          <p:cNvPr id="3" name="Picture 2" descr="Screen Shot 2015-03-03 at 9.44.36 P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887" b="98063" l="2881" r="100000">
                        <a14:foregroundMark x1="2881" y1="2887" x2="98738" y2="97844"/>
                        <a14:foregroundMark x1="50906" y1="24050" x2="50906" y2="24050"/>
                        <a14:foregroundMark x1="79610" y1="24525" x2="79610" y2="24525"/>
                        <a14:backgroundMark x1="97832" y1="50256" x2="97667" y2="88925"/>
                        <a14:backgroundMark x1="98381" y1="90863" x2="77799" y2="94700"/>
                        <a14:backgroundMark x1="98381" y1="94006" x2="94402" y2="997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61811" cy="380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00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Cryptographic Hash Desiderata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57200" y="1335608"/>
            <a:ext cx="74380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Pre-image resistance: 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given a </a:t>
            </a:r>
            <a:r>
              <a:rPr lang="en-US" sz="2800" b="1" i="1" dirty="0" smtClean="0">
                <a:latin typeface="Times New Roman"/>
                <a:cs typeface="Times New Roman"/>
              </a:rPr>
              <a:t>z</a:t>
            </a:r>
            <a:r>
              <a:rPr lang="en-US" sz="2800" dirty="0" smtClean="0"/>
              <a:t>, hard to find any </a:t>
            </a:r>
            <a:r>
              <a:rPr lang="en-US" sz="2800" b="1" i="1" dirty="0" smtClean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 such that </a:t>
            </a:r>
            <a:r>
              <a:rPr lang="en-US" sz="2800" b="1" dirty="0" smtClean="0">
                <a:latin typeface="Times New Roman"/>
                <a:cs typeface="Times New Roman"/>
              </a:rPr>
              <a:t>H(</a:t>
            </a:r>
            <a:r>
              <a:rPr lang="en-US" sz="2800" b="1" i="1" dirty="0" smtClean="0">
                <a:latin typeface="Times New Roman"/>
                <a:cs typeface="Times New Roman"/>
              </a:rPr>
              <a:t>x</a:t>
            </a:r>
            <a:r>
              <a:rPr lang="en-US" sz="2800" b="1" dirty="0" smtClean="0">
                <a:latin typeface="Times New Roman"/>
                <a:cs typeface="Times New Roman"/>
              </a:rPr>
              <a:t>) </a:t>
            </a:r>
            <a:r>
              <a:rPr lang="en-US" sz="2800" b="1" i="1" dirty="0" smtClean="0">
                <a:latin typeface="Times New Roman"/>
                <a:cs typeface="Times New Roman"/>
              </a:rPr>
              <a:t>= z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2442115"/>
            <a:ext cx="695219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Collision resistance: 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hard to find any pair of different values </a:t>
            </a:r>
            <a:r>
              <a:rPr lang="en-US" sz="2800" b="1" i="1" dirty="0" smtClean="0">
                <a:latin typeface="Times New Roman"/>
                <a:cs typeface="Times New Roman"/>
              </a:rPr>
              <a:t>x</a:t>
            </a:r>
            <a:r>
              <a:rPr lang="en-US" sz="2800" dirty="0" smtClean="0"/>
              <a:t>,</a:t>
            </a:r>
            <a:r>
              <a:rPr lang="en-US" sz="2800" b="1" i="1" dirty="0" smtClean="0">
                <a:latin typeface="Times New Roman"/>
                <a:cs typeface="Times New Roman"/>
              </a:rPr>
              <a:t> y</a:t>
            </a:r>
            <a:r>
              <a:rPr lang="en-US" sz="2800" dirty="0" smtClean="0"/>
              <a:t> 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such that </a:t>
            </a:r>
            <a:r>
              <a:rPr lang="en-US" sz="2800" b="1" dirty="0" smtClean="0">
                <a:latin typeface="Times New Roman"/>
                <a:cs typeface="Times New Roman"/>
              </a:rPr>
              <a:t>H(</a:t>
            </a:r>
            <a:r>
              <a:rPr lang="en-US" sz="2800" b="1" i="1" dirty="0" smtClean="0">
                <a:latin typeface="Times New Roman"/>
                <a:cs typeface="Times New Roman"/>
              </a:rPr>
              <a:t>x</a:t>
            </a:r>
            <a:r>
              <a:rPr lang="en-US" sz="2800" b="1" dirty="0" smtClean="0">
                <a:latin typeface="Times New Roman"/>
                <a:cs typeface="Times New Roman"/>
              </a:rPr>
              <a:t>) </a:t>
            </a:r>
            <a:r>
              <a:rPr lang="en-US" sz="2800" b="1" i="1" dirty="0" smtClean="0">
                <a:latin typeface="Times New Roman"/>
                <a:cs typeface="Times New Roman"/>
              </a:rPr>
              <a:t>= H</a:t>
            </a:r>
            <a:r>
              <a:rPr lang="en-US" sz="2800" b="1" dirty="0" smtClean="0">
                <a:latin typeface="Times New Roman"/>
                <a:cs typeface="Times New Roman"/>
              </a:rPr>
              <a:t>(</a:t>
            </a:r>
            <a:r>
              <a:rPr lang="en-US" sz="2800" b="1" i="1" dirty="0" smtClean="0">
                <a:latin typeface="Times New Roman"/>
                <a:cs typeface="Times New Roman"/>
              </a:rPr>
              <a:t>y</a:t>
            </a:r>
            <a:r>
              <a:rPr lang="en-US" sz="2800" b="1" dirty="0" smtClean="0">
                <a:latin typeface="Times New Roman"/>
                <a:cs typeface="Times New Roman"/>
              </a:rPr>
              <a:t>)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4019458"/>
            <a:ext cx="36686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Efficient to compute</a:t>
            </a:r>
            <a:r>
              <a:rPr lang="en-US" sz="2800" dirty="0" smtClean="0"/>
              <a:t> (?)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6337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0437"/>
            <a:ext cx="8229600" cy="857250"/>
          </a:xfrm>
        </p:spPr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1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 descr="Screen Shot 2015-03-04 at 12.51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90" y="116794"/>
            <a:ext cx="8051423" cy="47343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3429000" y="4400550"/>
            <a:ext cx="5405646" cy="338554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3"/>
              </a:rPr>
              <a:t>https://</a:t>
            </a:r>
            <a:r>
              <a:rPr lang="en-US" sz="1600" dirty="0" err="1">
                <a:hlinkClick r:id="rId3"/>
              </a:rPr>
              <a:t>github.com</a:t>
            </a:r>
            <a:r>
              <a:rPr lang="en-US" sz="1600" dirty="0">
                <a:hlinkClick r:id="rId3"/>
              </a:rPr>
              <a:t>/</a:t>
            </a:r>
            <a:r>
              <a:rPr lang="en-US" sz="1600" dirty="0" err="1">
                <a:hlinkClick r:id="rId3"/>
              </a:rPr>
              <a:t>bitcoin</a:t>
            </a:r>
            <a:r>
              <a:rPr lang="en-US" sz="1600" dirty="0">
                <a:hlinkClick r:id="rId3"/>
              </a:rPr>
              <a:t>/</a:t>
            </a:r>
            <a:r>
              <a:rPr lang="en-US" sz="1600" dirty="0" err="1">
                <a:hlinkClick r:id="rId3"/>
              </a:rPr>
              <a:t>bitcoin</a:t>
            </a:r>
            <a:r>
              <a:rPr lang="en-US" sz="1600" dirty="0">
                <a:hlinkClick r:id="rId3"/>
              </a:rPr>
              <a:t>/blob/v0.1.5/script.cpp#L41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6465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31</a:t>
            </a:fld>
            <a:endParaRPr lang="en-US"/>
          </a:p>
        </p:txBody>
      </p:sp>
      <p:pic>
        <p:nvPicPr>
          <p:cNvPr id="5" name="Picture 4" descr="Screen Shot 2015-03-04 at 12.59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38119" cy="5143500"/>
          </a:xfrm>
          <a:prstGeom prst="rect">
            <a:avLst/>
          </a:prstGeom>
        </p:spPr>
      </p:pic>
      <p:sp>
        <p:nvSpPr>
          <p:cNvPr id="4" name="TextBox 3">
            <a:hlinkClick r:id="rId3"/>
          </p:cNvPr>
          <p:cNvSpPr txBox="1"/>
          <p:nvPr/>
        </p:nvSpPr>
        <p:spPr>
          <a:xfrm>
            <a:off x="3429000" y="4400550"/>
            <a:ext cx="5509641" cy="338554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hlinkClick r:id="rId4"/>
              </a:rPr>
              <a:t>https://github.com/bitcoin/bitcoin/blob/v0.1.5/script.cpp#</a:t>
            </a:r>
            <a:r>
              <a:rPr lang="en-US" sz="1600" dirty="0" smtClean="0">
                <a:hlinkClick r:id="rId4"/>
              </a:rPr>
              <a:t>L58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6543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Script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32</a:t>
            </a:fld>
            <a:endParaRPr lang="en-US"/>
          </a:p>
        </p:txBody>
      </p:sp>
      <p:pic>
        <p:nvPicPr>
          <p:cNvPr id="5" name="Picture 4" descr="Screen Shot 2015-03-04 at 12.46.30 PM.png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40" y="1449155"/>
            <a:ext cx="7770732" cy="2232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57200" y="1123950"/>
            <a:ext cx="71994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2"/>
              </a:rPr>
              <a:t>https://</a:t>
            </a:r>
            <a:r>
              <a:rPr lang="en-US" sz="1100" dirty="0" err="1">
                <a:hlinkClick r:id="rId2"/>
              </a:rPr>
              <a:t>github.com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/blob/41e6e4caba9899ce7c165b0784461c55c867ee24/</a:t>
            </a:r>
            <a:r>
              <a:rPr lang="en-US" sz="1100" dirty="0" err="1">
                <a:hlinkClick r:id="rId2"/>
              </a:rPr>
              <a:t>src</a:t>
            </a:r>
            <a:r>
              <a:rPr lang="en-US" sz="1100" dirty="0">
                <a:hlinkClick r:id="rId2"/>
              </a:rPr>
              <a:t>/script/interpreter.cpp#L524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26889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33</a:t>
            </a:fld>
            <a:endParaRPr lang="en-US"/>
          </a:p>
        </p:txBody>
      </p:sp>
      <p:pic>
        <p:nvPicPr>
          <p:cNvPr id="5" name="Picture 4" descr="Screen Shot 2015-03-04 at 12.46.30 PM.png">
            <a:hlinkClick r:id="rId2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4"/>
          <a:stretch/>
        </p:blipFill>
        <p:spPr>
          <a:xfrm>
            <a:off x="269469" y="407665"/>
            <a:ext cx="6201497" cy="22326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269469" y="146055"/>
            <a:ext cx="71994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hlinkClick r:id="rId2"/>
              </a:rPr>
              <a:t>https://</a:t>
            </a:r>
            <a:r>
              <a:rPr lang="en-US" sz="1100" dirty="0" err="1">
                <a:hlinkClick r:id="rId2"/>
              </a:rPr>
              <a:t>github.com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</a:t>
            </a:r>
            <a:r>
              <a:rPr lang="en-US" sz="1100" dirty="0" err="1">
                <a:hlinkClick r:id="rId2"/>
              </a:rPr>
              <a:t>bitcoin</a:t>
            </a:r>
            <a:r>
              <a:rPr lang="en-US" sz="1100" dirty="0">
                <a:hlinkClick r:id="rId2"/>
              </a:rPr>
              <a:t>/blob/41e6e4caba9899ce7c165b0784461c55c867ee24/</a:t>
            </a:r>
            <a:r>
              <a:rPr lang="en-US" sz="1100" dirty="0" err="1">
                <a:hlinkClick r:id="rId2"/>
              </a:rPr>
              <a:t>src</a:t>
            </a:r>
            <a:r>
              <a:rPr lang="en-US" sz="1100" dirty="0">
                <a:hlinkClick r:id="rId2"/>
              </a:rPr>
              <a:t>/script/interpreter.cpp#L524</a:t>
            </a:r>
            <a:endParaRPr lang="en-US" sz="1100" dirty="0"/>
          </a:p>
        </p:txBody>
      </p:sp>
      <p:pic>
        <p:nvPicPr>
          <p:cNvPr id="7" name="Picture 6" descr="Screen Shot 2015-03-04 at 12.48.05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2"/>
          <a:stretch/>
        </p:blipFill>
        <p:spPr>
          <a:xfrm>
            <a:off x="4495799" y="2038350"/>
            <a:ext cx="4339821" cy="29472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7593949" y="2038350"/>
            <a:ext cx="1241671" cy="369332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5"/>
              </a:rPr>
              <a:t>Version 0.1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3407" y="3992379"/>
            <a:ext cx="3508664" cy="6463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Project idea: look at how </a:t>
            </a:r>
            <a:r>
              <a:rPr lang="en-US" dirty="0" err="1" smtClean="0"/>
              <a:t>bitcoin</a:t>
            </a:r>
            <a:r>
              <a:rPr lang="en-US" dirty="0" smtClean="0"/>
              <a:t> core code has evolved over time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715000" y="410742"/>
            <a:ext cx="752054" cy="369332"/>
          </a:xfrm>
          <a:prstGeom prst="rect">
            <a:avLst/>
          </a:prstGeom>
          <a:solidFill>
            <a:srgbClr val="4A452A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2F2F2"/>
                </a:solidFill>
              </a:rPr>
              <a:t>Latest</a:t>
            </a:r>
            <a:endParaRPr lang="en-US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456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PS2 Due Friday</a:t>
            </a:r>
          </a:p>
          <a:p>
            <a:pPr marL="0" indent="0">
              <a:buNone/>
            </a:pPr>
            <a:r>
              <a:rPr lang="en-US" dirty="0" smtClean="0"/>
              <a:t>Monday’s class: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Tom Dukes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UVa</a:t>
            </a:r>
            <a:r>
              <a:rPr lang="en-US" dirty="0" smtClean="0"/>
              <a:t> </a:t>
            </a:r>
            <a:r>
              <a:rPr lang="en-US" dirty="0" err="1" smtClean="0"/>
              <a:t>Cyberlaw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	State Department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3126" y="830819"/>
            <a:ext cx="2603674" cy="32545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98289" y="4118236"/>
            <a:ext cx="1251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Tom Dukes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6992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Functions in </a:t>
            </a:r>
            <a:r>
              <a:rPr lang="en-US" dirty="0" err="1" smtClean="0"/>
              <a:t>Bitcoin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3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1063229"/>
            <a:ext cx="82296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A. </a:t>
            </a:r>
            <a:r>
              <a:rPr lang="en-US" sz="2000" b="1" dirty="0">
                <a:solidFill>
                  <a:srgbClr val="0000FF"/>
                </a:solidFill>
              </a:rPr>
              <a:t>Producing the public </a:t>
            </a:r>
            <a:r>
              <a:rPr lang="en-US" sz="2000" b="1" dirty="0" err="1">
                <a:solidFill>
                  <a:srgbClr val="0000FF"/>
                </a:solidFill>
              </a:rPr>
              <a:t>bitcoin</a:t>
            </a:r>
            <a:r>
              <a:rPr lang="en-US" sz="2000" b="1" dirty="0">
                <a:solidFill>
                  <a:srgbClr val="0000FF"/>
                </a:solidFill>
              </a:rPr>
              <a:t> address by hashing the public key.</a:t>
            </a:r>
          </a:p>
          <a:p>
            <a:r>
              <a:rPr lang="en-US" sz="2000" dirty="0" smtClean="0"/>
              <a:t>	</a:t>
            </a:r>
            <a:endParaRPr lang="en-US" sz="2000" dirty="0"/>
          </a:p>
          <a:p>
            <a:r>
              <a:rPr lang="en-US" sz="2000" dirty="0"/>
              <a:t>B. Producing a transaction digest for use as the input in signing a transaction.</a:t>
            </a:r>
          </a:p>
          <a:p>
            <a:endParaRPr lang="en-US" sz="2000" dirty="0"/>
          </a:p>
          <a:p>
            <a:r>
              <a:rPr lang="en-US" sz="2000" dirty="0"/>
              <a:t>C. Producing the </a:t>
            </a:r>
            <a:r>
              <a:rPr lang="en-US" sz="2000" dirty="0" err="1"/>
              <a:t>Merkle</a:t>
            </a:r>
            <a:r>
              <a:rPr lang="en-US" sz="2000" dirty="0"/>
              <a:t> tree root for authenticating the transactions in a block (using hashes all the way up the tree).</a:t>
            </a:r>
          </a:p>
          <a:p>
            <a:endParaRPr lang="en-US" sz="2000" dirty="0"/>
          </a:p>
          <a:p>
            <a:r>
              <a:rPr lang="en-US" sz="2000" dirty="0"/>
              <a:t>D. Producing the hash of the previous block to use in the block header.</a:t>
            </a:r>
          </a:p>
          <a:p>
            <a:endParaRPr lang="en-US" sz="2000" dirty="0"/>
          </a:p>
          <a:p>
            <a:r>
              <a:rPr lang="en-US" sz="2000" dirty="0"/>
              <a:t>E. Producing the double hash of the block (with </a:t>
            </a:r>
            <a:r>
              <a:rPr lang="en-US" sz="2000" dirty="0" err="1"/>
              <a:t>nonces</a:t>
            </a:r>
            <a:r>
              <a:rPr lang="en-US" sz="2000" dirty="0"/>
              <a:t>) to find a block that satisfies the difficult needed in mining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4006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Generating a </a:t>
            </a:r>
            <a:r>
              <a:rPr lang="en-US" dirty="0" err="1" smtClean="0"/>
              <a:t>Bitcoin</a:t>
            </a:r>
            <a:r>
              <a:rPr lang="en-US" dirty="0" smtClean="0"/>
              <a:t> Address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357792" y="3952898"/>
            <a:ext cx="3639456" cy="40550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random secret key </a:t>
            </a:r>
            <a:r>
              <a:rPr lang="en-US" i="1" dirty="0" smtClean="0"/>
              <a:t>k</a:t>
            </a:r>
            <a:endParaRPr lang="en-US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137973"/>
            <a:ext cx="6138637" cy="2159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457200" y="3333750"/>
            <a:ext cx="61386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Image: </a:t>
            </a:r>
            <a:r>
              <a:rPr lang="en-US" sz="1100" dirty="0" smtClean="0">
                <a:hlinkClick r:id="rId3"/>
              </a:rPr>
              <a:t>http</a:t>
            </a:r>
            <a:r>
              <a:rPr lang="en-US" sz="1100" dirty="0">
                <a:hlinkClick r:id="rId3"/>
              </a:rPr>
              <a:t>://</a:t>
            </a:r>
            <a:r>
              <a:rPr lang="en-US" sz="1100" dirty="0" err="1">
                <a:hlinkClick r:id="rId3"/>
              </a:rPr>
              <a:t>spectrum.ieee.org</a:t>
            </a:r>
            <a:r>
              <a:rPr lang="en-US" sz="1100" dirty="0">
                <a:hlinkClick r:id="rId3"/>
              </a:rPr>
              <a:t>/computing/hardware/behind-</a:t>
            </a:r>
            <a:r>
              <a:rPr lang="en-US" sz="1100" dirty="0" err="1">
                <a:hlinkClick r:id="rId3"/>
              </a:rPr>
              <a:t>intels</a:t>
            </a:r>
            <a:r>
              <a:rPr lang="en-US" sz="1100" dirty="0">
                <a:hlinkClick r:id="rId3"/>
              </a:rPr>
              <a:t>-new-</a:t>
            </a:r>
            <a:r>
              <a:rPr lang="en-US" sz="1100" dirty="0" err="1">
                <a:hlinkClick r:id="rId3"/>
              </a:rPr>
              <a:t>randomnumber</a:t>
            </a:r>
            <a:r>
              <a:rPr lang="en-US" sz="1100" dirty="0">
                <a:hlinkClick r:id="rId3"/>
              </a:rPr>
              <a:t>-generator</a:t>
            </a:r>
            <a:endParaRPr lang="en-US" sz="1100" dirty="0"/>
          </a:p>
        </p:txBody>
      </p:sp>
      <p:cxnSp>
        <p:nvCxnSpPr>
          <p:cNvPr id="8" name="Elbow Connector 7"/>
          <p:cNvCxnSpPr>
            <a:stCxn id="5" idx="3"/>
            <a:endCxn id="4" idx="0"/>
          </p:cNvCxnSpPr>
          <p:nvPr/>
        </p:nvCxnSpPr>
        <p:spPr>
          <a:xfrm>
            <a:off x="6595836" y="2217681"/>
            <a:ext cx="581684" cy="1735217"/>
          </a:xfrm>
          <a:prstGeom prst="bentConnector2">
            <a:avLst/>
          </a:prstGeom>
          <a:ln w="4762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315200" y="3257550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256 random bits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870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Generating a </a:t>
            </a:r>
            <a:r>
              <a:rPr lang="en-US" dirty="0" err="1" smtClean="0"/>
              <a:t>Bitcoin</a:t>
            </a:r>
            <a:r>
              <a:rPr lang="en-US" dirty="0" smtClean="0"/>
              <a:t> Address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718336" y="2202828"/>
            <a:ext cx="3639456" cy="40550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random secret key </a:t>
            </a:r>
            <a:r>
              <a:rPr lang="en-US" i="1" dirty="0" smtClean="0"/>
              <a:t>k</a:t>
            </a:r>
            <a:endParaRPr lang="en-US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137973"/>
            <a:ext cx="2413809" cy="849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Elbow Connector 7"/>
          <p:cNvCxnSpPr>
            <a:stCxn id="5" idx="3"/>
            <a:endCxn id="4" idx="0"/>
          </p:cNvCxnSpPr>
          <p:nvPr/>
        </p:nvCxnSpPr>
        <p:spPr>
          <a:xfrm>
            <a:off x="2871008" y="1562531"/>
            <a:ext cx="667056" cy="640297"/>
          </a:xfrm>
          <a:prstGeom prst="bentConnector2">
            <a:avLst/>
          </a:prstGeom>
          <a:ln w="4762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03819" y="1576048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256 random bits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718336" y="3244033"/>
            <a:ext cx="1819728" cy="341477"/>
          </a:xfrm>
          <a:prstGeom prst="rect">
            <a:avLst/>
          </a:prstGeom>
          <a:solidFill>
            <a:srgbClr val="77933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Ux</a:t>
            </a:r>
            <a:endParaRPr lang="en-US" i="1" dirty="0"/>
          </a:p>
        </p:txBody>
      </p:sp>
      <p:sp>
        <p:nvSpPr>
          <p:cNvPr id="12" name="Rectangle 11"/>
          <p:cNvSpPr/>
          <p:nvPr/>
        </p:nvSpPr>
        <p:spPr>
          <a:xfrm>
            <a:off x="3538064" y="3244033"/>
            <a:ext cx="1819728" cy="34147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Uy</a:t>
            </a:r>
            <a:endParaRPr lang="en-US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3733800" y="2724150"/>
            <a:ext cx="3813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Compute point </a:t>
            </a:r>
            <a:r>
              <a:rPr lang="en-US" i="1" dirty="0" err="1" smtClean="0"/>
              <a:t>Gk</a:t>
            </a:r>
            <a:r>
              <a:rPr lang="en-US" dirty="0" smtClean="0"/>
              <a:t> on spec256k1 curve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527368" y="3123142"/>
            <a:ext cx="3533917" cy="11695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i="1" dirty="0"/>
              <a:t>G</a:t>
            </a:r>
            <a:r>
              <a:rPr lang="en-US" sz="1400" dirty="0"/>
              <a:t> = 04 79BE667E F9DCBBAC 55A06295 CE870B07 029BFCDB 2DCE28D9 59F2815B 16F81798 483ADA77 26A3C465 5DA4FBFC 0E1108A8 FD17B448 A6855419 9C47D08F FB10D4B8</a:t>
            </a:r>
          </a:p>
        </p:txBody>
      </p:sp>
      <p:cxnSp>
        <p:nvCxnSpPr>
          <p:cNvPr id="16" name="Straight Arrow Connector 15"/>
          <p:cNvCxnSpPr>
            <a:stCxn id="4" idx="2"/>
          </p:cNvCxnSpPr>
          <p:nvPr/>
        </p:nvCxnSpPr>
        <p:spPr>
          <a:xfrm>
            <a:off x="3538064" y="2608332"/>
            <a:ext cx="0" cy="6357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40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Generating a </a:t>
            </a:r>
            <a:r>
              <a:rPr lang="en-US" dirty="0" err="1" smtClean="0"/>
              <a:t>Bitcoin</a:t>
            </a:r>
            <a:r>
              <a:rPr lang="en-US" dirty="0" smtClean="0"/>
              <a:t> Address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D6FF9-F5B4-8C4F-9785-10F7626886B1}" type="slidenum">
              <a:rPr lang="en-US" smtClean="0"/>
              <a:t>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718336" y="2202828"/>
            <a:ext cx="3639456" cy="40550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random secret key </a:t>
            </a:r>
            <a:r>
              <a:rPr lang="en-US" i="1" dirty="0" smtClean="0"/>
              <a:t>k</a:t>
            </a:r>
            <a:endParaRPr lang="en-US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137973"/>
            <a:ext cx="2413809" cy="849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Elbow Connector 7"/>
          <p:cNvCxnSpPr>
            <a:stCxn id="5" idx="3"/>
            <a:endCxn id="4" idx="0"/>
          </p:cNvCxnSpPr>
          <p:nvPr/>
        </p:nvCxnSpPr>
        <p:spPr>
          <a:xfrm>
            <a:off x="2871008" y="1562531"/>
            <a:ext cx="667056" cy="640297"/>
          </a:xfrm>
          <a:prstGeom prst="bentConnector2">
            <a:avLst/>
          </a:prstGeom>
          <a:ln w="4762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03819" y="1576048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256 random bits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718336" y="3244033"/>
            <a:ext cx="1819728" cy="341477"/>
          </a:xfrm>
          <a:prstGeom prst="rect">
            <a:avLst/>
          </a:prstGeom>
          <a:solidFill>
            <a:srgbClr val="77933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Ux</a:t>
            </a:r>
            <a:endParaRPr lang="en-US" i="1" dirty="0"/>
          </a:p>
        </p:txBody>
      </p:sp>
      <p:sp>
        <p:nvSpPr>
          <p:cNvPr id="12" name="Rectangle 11"/>
          <p:cNvSpPr/>
          <p:nvPr/>
        </p:nvSpPr>
        <p:spPr>
          <a:xfrm>
            <a:off x="3538064" y="3244033"/>
            <a:ext cx="1819728" cy="34147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Uy</a:t>
            </a:r>
            <a:endParaRPr lang="en-US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3733800" y="2724150"/>
            <a:ext cx="3813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Compute point </a:t>
            </a:r>
            <a:r>
              <a:rPr lang="en-US" i="1" dirty="0" err="1" smtClean="0"/>
              <a:t>Gk</a:t>
            </a:r>
            <a:r>
              <a:rPr lang="en-US" dirty="0" smtClean="0"/>
              <a:t> on spec256k1 curve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527368" y="3123142"/>
            <a:ext cx="3533917" cy="11695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i="1" dirty="0"/>
              <a:t>G</a:t>
            </a:r>
            <a:r>
              <a:rPr lang="en-US" sz="1400" dirty="0"/>
              <a:t> = 04 79BE667E F9DCBBAC 55A06295 CE870B07 029BFCDB 2DCE28D9 59F2815B 16F81798 483ADA77 26A3C465 5DA4FBFC 0E1108A8 FD17B448 A6855419 9C47D08F FB10D4B8</a:t>
            </a:r>
          </a:p>
        </p:txBody>
      </p:sp>
      <p:cxnSp>
        <p:nvCxnSpPr>
          <p:cNvPr id="16" name="Straight Arrow Connector 15"/>
          <p:cNvCxnSpPr>
            <a:stCxn id="4" idx="2"/>
          </p:cNvCxnSpPr>
          <p:nvPr/>
        </p:nvCxnSpPr>
        <p:spPr>
          <a:xfrm>
            <a:off x="3538064" y="2608332"/>
            <a:ext cx="0" cy="6357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718336" y="4001686"/>
            <a:ext cx="3639456" cy="4055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RIPEMD160(SHA256(</a:t>
            </a:r>
            <a:r>
              <a:rPr lang="en-US" i="1" dirty="0" err="1" smtClean="0"/>
              <a:t>Ux</a:t>
            </a:r>
            <a:r>
              <a:rPr lang="en-US" dirty="0" smtClean="0"/>
              <a:t> || </a:t>
            </a:r>
            <a:r>
              <a:rPr lang="en-US" i="1" dirty="0" err="1" smtClean="0"/>
              <a:t>Uy</a:t>
            </a:r>
            <a:r>
              <a:rPr lang="en-US" dirty="0" smtClean="0"/>
              <a:t>))</a:t>
            </a:r>
            <a:endParaRPr lang="en-US" dirty="0"/>
          </a:p>
        </p:txBody>
      </p:sp>
      <p:cxnSp>
        <p:nvCxnSpPr>
          <p:cNvPr id="9" name="Straight Arrow Connector 8"/>
          <p:cNvCxnSpPr>
            <a:stCxn id="12" idx="2"/>
          </p:cNvCxnSpPr>
          <p:nvPr/>
        </p:nvCxnSpPr>
        <p:spPr>
          <a:xfrm>
            <a:off x="4447928" y="3585510"/>
            <a:ext cx="226799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2"/>
          </p:cNvCxnSpPr>
          <p:nvPr/>
        </p:nvCxnSpPr>
        <p:spPr>
          <a:xfrm>
            <a:off x="2628200" y="3585510"/>
            <a:ext cx="1555574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632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18336" y="804913"/>
            <a:ext cx="3639456" cy="40550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random secret key </a:t>
            </a:r>
            <a:r>
              <a:rPr lang="en-US" i="1" dirty="0" smtClean="0"/>
              <a:t>k</a:t>
            </a:r>
            <a:endParaRPr lang="en-US" i="1" dirty="0"/>
          </a:p>
        </p:txBody>
      </p:sp>
      <p:cxnSp>
        <p:nvCxnSpPr>
          <p:cNvPr id="8" name="Elbow Connector 7"/>
          <p:cNvCxnSpPr>
            <a:endCxn id="4" idx="0"/>
          </p:cNvCxnSpPr>
          <p:nvPr/>
        </p:nvCxnSpPr>
        <p:spPr>
          <a:xfrm>
            <a:off x="2871008" y="164616"/>
            <a:ext cx="667056" cy="640297"/>
          </a:xfrm>
          <a:prstGeom prst="bentConnector2">
            <a:avLst/>
          </a:prstGeom>
          <a:ln w="4762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03819" y="17813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256 random bits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718336" y="1846118"/>
            <a:ext cx="1819728" cy="341477"/>
          </a:xfrm>
          <a:prstGeom prst="rect">
            <a:avLst/>
          </a:prstGeom>
          <a:solidFill>
            <a:srgbClr val="77933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Ux</a:t>
            </a:r>
            <a:endParaRPr lang="en-US" i="1" dirty="0"/>
          </a:p>
        </p:txBody>
      </p:sp>
      <p:sp>
        <p:nvSpPr>
          <p:cNvPr id="12" name="Rectangle 11"/>
          <p:cNvSpPr/>
          <p:nvPr/>
        </p:nvSpPr>
        <p:spPr>
          <a:xfrm>
            <a:off x="3538064" y="1846118"/>
            <a:ext cx="1819728" cy="34147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Uy</a:t>
            </a:r>
            <a:endParaRPr lang="en-US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3733800" y="1326235"/>
            <a:ext cx="3813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Compute point </a:t>
            </a:r>
            <a:r>
              <a:rPr lang="en-US" i="1" dirty="0" err="1" smtClean="0"/>
              <a:t>Gk</a:t>
            </a:r>
            <a:r>
              <a:rPr lang="en-US" dirty="0" smtClean="0"/>
              <a:t> on spec256k1 curve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4" idx="2"/>
          </p:cNvCxnSpPr>
          <p:nvPr/>
        </p:nvCxnSpPr>
        <p:spPr>
          <a:xfrm>
            <a:off x="3538064" y="1210417"/>
            <a:ext cx="0" cy="6357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718336" y="2603771"/>
            <a:ext cx="3639456" cy="4055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RIPEMD160(SHA256(</a:t>
            </a:r>
            <a:r>
              <a:rPr lang="en-US" i="1" dirty="0" err="1" smtClean="0"/>
              <a:t>Ux</a:t>
            </a:r>
            <a:r>
              <a:rPr lang="en-US" dirty="0" smtClean="0"/>
              <a:t> || </a:t>
            </a:r>
            <a:r>
              <a:rPr lang="en-US" i="1" dirty="0" err="1" smtClean="0"/>
              <a:t>Uy</a:t>
            </a:r>
            <a:r>
              <a:rPr lang="en-US" dirty="0" smtClean="0"/>
              <a:t>))</a:t>
            </a:r>
            <a:endParaRPr lang="en-US" dirty="0"/>
          </a:p>
        </p:txBody>
      </p:sp>
      <p:cxnSp>
        <p:nvCxnSpPr>
          <p:cNvPr id="9" name="Straight Arrow Connector 8"/>
          <p:cNvCxnSpPr>
            <a:stCxn id="12" idx="2"/>
          </p:cNvCxnSpPr>
          <p:nvPr/>
        </p:nvCxnSpPr>
        <p:spPr>
          <a:xfrm>
            <a:off x="4447928" y="2187595"/>
            <a:ext cx="226799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2"/>
          </p:cNvCxnSpPr>
          <p:nvPr/>
        </p:nvCxnSpPr>
        <p:spPr>
          <a:xfrm>
            <a:off x="2628200" y="2187595"/>
            <a:ext cx="1555574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163345" y="2603771"/>
            <a:ext cx="480280" cy="40550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527368" y="3297396"/>
            <a:ext cx="3201867" cy="47055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SHA256(SHA256( - ))</a:t>
            </a:r>
            <a:endParaRPr lang="en-US" dirty="0"/>
          </a:p>
        </p:txBody>
      </p:sp>
      <p:cxnSp>
        <p:nvCxnSpPr>
          <p:cNvPr id="20" name="Elbow Connector 19"/>
          <p:cNvCxnSpPr>
            <a:stCxn id="6" idx="3"/>
            <a:endCxn id="18" idx="0"/>
          </p:cNvCxnSpPr>
          <p:nvPr/>
        </p:nvCxnSpPr>
        <p:spPr>
          <a:xfrm>
            <a:off x="5357792" y="2806523"/>
            <a:ext cx="1770510" cy="490873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912782" y="3009275"/>
            <a:ext cx="0" cy="1008622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1828800" y="3332097"/>
            <a:ext cx="3639456" cy="4055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RIPEMD160(SHA256(</a:t>
            </a:r>
            <a:r>
              <a:rPr lang="en-US" i="1" dirty="0" err="1" smtClean="0"/>
              <a:t>Ux</a:t>
            </a:r>
            <a:r>
              <a:rPr lang="en-US" dirty="0" smtClean="0"/>
              <a:t> || </a:t>
            </a:r>
            <a:r>
              <a:rPr lang="en-US" i="1" dirty="0" err="1" smtClean="0"/>
              <a:t>Uy</a:t>
            </a:r>
            <a:r>
              <a:rPr lang="en-US" dirty="0" smtClean="0"/>
              <a:t>))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273809" y="3332097"/>
            <a:ext cx="480280" cy="40550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 rot="5400000">
            <a:off x="5313607" y="337384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 bytes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1219200" y="4345329"/>
            <a:ext cx="4693582" cy="47385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</a:t>
            </a:r>
            <a:r>
              <a:rPr lang="en-US" dirty="0" err="1" smtClean="0"/>
              <a:t>Bitcoin</a:t>
            </a:r>
            <a:r>
              <a:rPr lang="en-US" dirty="0" smtClean="0"/>
              <a:t> Address</a:t>
            </a:r>
            <a:endParaRPr lang="en-US" dirty="0"/>
          </a:p>
        </p:txBody>
      </p:sp>
      <p:sp>
        <p:nvSpPr>
          <p:cNvPr id="36" name="Left Brace 35"/>
          <p:cNvSpPr/>
          <p:nvPr/>
        </p:nvSpPr>
        <p:spPr>
          <a:xfrm rot="16200000">
            <a:off x="3313438" y="1728323"/>
            <a:ext cx="577375" cy="4656635"/>
          </a:xfrm>
          <a:prstGeom prst="leftBrace">
            <a:avLst>
              <a:gd name="adj1" fmla="val 8333"/>
              <a:gd name="adj2" fmla="val 4977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723127" y="4019550"/>
            <a:ext cx="5177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Base58 encoding (unambiguous printable characters)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76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18336" y="804913"/>
            <a:ext cx="3639456" cy="40550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generate random secret key </a:t>
            </a:r>
            <a:r>
              <a:rPr lang="en-US" i="1" dirty="0" smtClean="0"/>
              <a:t>k</a:t>
            </a:r>
            <a:endParaRPr lang="en-US" i="1" dirty="0"/>
          </a:p>
        </p:txBody>
      </p:sp>
      <p:cxnSp>
        <p:nvCxnSpPr>
          <p:cNvPr id="8" name="Elbow Connector 7"/>
          <p:cNvCxnSpPr>
            <a:endCxn id="4" idx="0"/>
          </p:cNvCxnSpPr>
          <p:nvPr/>
        </p:nvCxnSpPr>
        <p:spPr>
          <a:xfrm>
            <a:off x="2871008" y="164616"/>
            <a:ext cx="667056" cy="640297"/>
          </a:xfrm>
          <a:prstGeom prst="bentConnector2">
            <a:avLst/>
          </a:prstGeom>
          <a:ln w="4762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03819" y="178133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256 random bits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718336" y="1846118"/>
            <a:ext cx="1819728" cy="341477"/>
          </a:xfrm>
          <a:prstGeom prst="rect">
            <a:avLst/>
          </a:prstGeom>
          <a:solidFill>
            <a:srgbClr val="77933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Ux</a:t>
            </a:r>
            <a:endParaRPr lang="en-US" i="1" dirty="0"/>
          </a:p>
        </p:txBody>
      </p:sp>
      <p:sp>
        <p:nvSpPr>
          <p:cNvPr id="12" name="Rectangle 11"/>
          <p:cNvSpPr/>
          <p:nvPr/>
        </p:nvSpPr>
        <p:spPr>
          <a:xfrm>
            <a:off x="3538064" y="1846118"/>
            <a:ext cx="1819728" cy="34147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err="1" smtClean="0"/>
              <a:t>Uy</a:t>
            </a:r>
            <a:endParaRPr lang="en-US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3733800" y="1326235"/>
            <a:ext cx="3813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Compute point </a:t>
            </a:r>
            <a:r>
              <a:rPr lang="en-US" i="1" dirty="0" err="1" smtClean="0"/>
              <a:t>Gk</a:t>
            </a:r>
            <a:r>
              <a:rPr lang="en-US" dirty="0" smtClean="0"/>
              <a:t> on spec256k1 curve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4" idx="2"/>
          </p:cNvCxnSpPr>
          <p:nvPr/>
        </p:nvCxnSpPr>
        <p:spPr>
          <a:xfrm>
            <a:off x="3538064" y="1210417"/>
            <a:ext cx="0" cy="63570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718336" y="2603771"/>
            <a:ext cx="3639456" cy="4055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RIPEMD160(SHA256(</a:t>
            </a:r>
            <a:r>
              <a:rPr lang="en-US" i="1" dirty="0" err="1" smtClean="0"/>
              <a:t>Ux</a:t>
            </a:r>
            <a:r>
              <a:rPr lang="en-US" dirty="0" smtClean="0"/>
              <a:t> || </a:t>
            </a:r>
            <a:r>
              <a:rPr lang="en-US" i="1" dirty="0" err="1" smtClean="0"/>
              <a:t>Uy</a:t>
            </a:r>
            <a:r>
              <a:rPr lang="en-US" dirty="0" smtClean="0"/>
              <a:t>))</a:t>
            </a:r>
            <a:endParaRPr lang="en-US" dirty="0"/>
          </a:p>
        </p:txBody>
      </p:sp>
      <p:cxnSp>
        <p:nvCxnSpPr>
          <p:cNvPr id="9" name="Straight Arrow Connector 8"/>
          <p:cNvCxnSpPr>
            <a:stCxn id="12" idx="2"/>
          </p:cNvCxnSpPr>
          <p:nvPr/>
        </p:nvCxnSpPr>
        <p:spPr>
          <a:xfrm>
            <a:off x="4447928" y="2187595"/>
            <a:ext cx="226799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2"/>
          </p:cNvCxnSpPr>
          <p:nvPr/>
        </p:nvCxnSpPr>
        <p:spPr>
          <a:xfrm>
            <a:off x="2628200" y="2187595"/>
            <a:ext cx="1555574" cy="416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163345" y="2603771"/>
            <a:ext cx="480280" cy="40550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527368" y="3297396"/>
            <a:ext cx="3201867" cy="47055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SHA256(SHA256( - ))</a:t>
            </a:r>
            <a:endParaRPr lang="en-US" dirty="0"/>
          </a:p>
        </p:txBody>
      </p:sp>
      <p:cxnSp>
        <p:nvCxnSpPr>
          <p:cNvPr id="20" name="Elbow Connector 19"/>
          <p:cNvCxnSpPr>
            <a:stCxn id="6" idx="3"/>
            <a:endCxn id="18" idx="0"/>
          </p:cNvCxnSpPr>
          <p:nvPr/>
        </p:nvCxnSpPr>
        <p:spPr>
          <a:xfrm>
            <a:off x="5357792" y="2806523"/>
            <a:ext cx="1770510" cy="490873"/>
          </a:xfrm>
          <a:prstGeom prst="bentConnector2">
            <a:avLst/>
          </a:prstGeom>
          <a:ln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912782" y="3009275"/>
            <a:ext cx="0" cy="1008622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1828800" y="3332097"/>
            <a:ext cx="3639456" cy="4055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RIPEMD160(SHA256(</a:t>
            </a:r>
            <a:r>
              <a:rPr lang="en-US" i="1" dirty="0" err="1" smtClean="0"/>
              <a:t>Ux</a:t>
            </a:r>
            <a:r>
              <a:rPr lang="en-US" dirty="0" smtClean="0"/>
              <a:t> || </a:t>
            </a:r>
            <a:r>
              <a:rPr lang="en-US" i="1" dirty="0" err="1" smtClean="0"/>
              <a:t>Uy</a:t>
            </a:r>
            <a:r>
              <a:rPr lang="en-US" dirty="0" smtClean="0"/>
              <a:t>))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1273809" y="3332097"/>
            <a:ext cx="480280" cy="40550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 rot="5400000">
            <a:off x="5313607" y="337384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 bytes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1219200" y="4345329"/>
            <a:ext cx="4693582" cy="47385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</a:t>
            </a:r>
            <a:r>
              <a:rPr lang="en-US" dirty="0" err="1" smtClean="0"/>
              <a:t>Bitcoin</a:t>
            </a:r>
            <a:r>
              <a:rPr lang="en-US" dirty="0" smtClean="0"/>
              <a:t> Address</a:t>
            </a:r>
            <a:endParaRPr lang="en-US" dirty="0"/>
          </a:p>
        </p:txBody>
      </p:sp>
      <p:sp>
        <p:nvSpPr>
          <p:cNvPr id="36" name="Left Brace 35"/>
          <p:cNvSpPr/>
          <p:nvPr/>
        </p:nvSpPr>
        <p:spPr>
          <a:xfrm rot="16200000">
            <a:off x="3313438" y="1728323"/>
            <a:ext cx="577375" cy="4656635"/>
          </a:xfrm>
          <a:prstGeom prst="leftBrace">
            <a:avLst>
              <a:gd name="adj1" fmla="val 8333"/>
              <a:gd name="adj2" fmla="val 4977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723127" y="4019550"/>
            <a:ext cx="5177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Base58 encoding (unambiguous printable characters)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072875" y="143273"/>
            <a:ext cx="2827571" cy="707886"/>
          </a:xfrm>
          <a:prstGeom prst="rect">
            <a:avLst/>
          </a:prstGeom>
          <a:solidFill>
            <a:schemeClr val="bg1"/>
          </a:solidFill>
          <a:ln>
            <a:solidFill>
              <a:srgbClr val="31859C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How dangerous are RIPEMD160 collisions?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6512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0E6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29905</TotalTime>
  <Words>901</Words>
  <Application>Microsoft Macintosh PowerPoint</Application>
  <PresentationFormat>On-screen Show (16:9)</PresentationFormat>
  <Paragraphs>219</Paragraphs>
  <Slides>35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PowerPoint Presentation</vt:lpstr>
      <vt:lpstr>Plan for Today</vt:lpstr>
      <vt:lpstr>Cryptographic Hash Desiderata</vt:lpstr>
      <vt:lpstr>Hash Functions in Bitcoin</vt:lpstr>
      <vt:lpstr>Generating a Bitcoin Address</vt:lpstr>
      <vt:lpstr>Generating a Bitcoin Address</vt:lpstr>
      <vt:lpstr>Generating a Bitcoin Address</vt:lpstr>
      <vt:lpstr>PowerPoint Presentation</vt:lpstr>
      <vt:lpstr>PowerPoint Presentation</vt:lpstr>
      <vt:lpstr>PowerPoint Presentation</vt:lpstr>
      <vt:lpstr>PowerPoint Presentation</vt:lpstr>
      <vt:lpstr>Is there anywhere a SHA-256 collision break would be exploitable?</vt:lpstr>
      <vt:lpstr>Is there anywhere a SHA-256 pre-image break would be exploitable?</vt:lpstr>
      <vt:lpstr>SHA-256 Collisions?</vt:lpstr>
      <vt:lpstr>SHA-256 Collisions?</vt:lpstr>
      <vt:lpstr>SHA-256 Collisions?</vt:lpstr>
      <vt:lpstr>What about RIPEMD160?</vt:lpstr>
      <vt:lpstr>PowerPoint Presentation</vt:lpstr>
      <vt:lpstr>Differential Cryptanalysis</vt:lpstr>
      <vt:lpstr>Differential Cryptanalysis</vt:lpstr>
      <vt:lpstr>Differential Cryptanalysis</vt:lpstr>
      <vt:lpstr>How worried should we be about SHA-256?</vt:lpstr>
      <vt:lpstr>How worried should we be about SHA-256?</vt:lpstr>
      <vt:lpstr>Bitcoin Transactions</vt:lpstr>
      <vt:lpstr>Script Language</vt:lpstr>
      <vt:lpstr>Interpreting Script</vt:lpstr>
      <vt:lpstr>Is Script Turing-Complete?</vt:lpstr>
      <vt:lpstr>PowerPoint Presentation</vt:lpstr>
      <vt:lpstr>PowerPoint Presentation</vt:lpstr>
      <vt:lpstr>Interpreting Script</vt:lpstr>
      <vt:lpstr>PowerPoint Presentation</vt:lpstr>
      <vt:lpstr>PowerPoint Presentation</vt:lpstr>
      <vt:lpstr>Interpreting Script</vt:lpstr>
      <vt:lpstr>PowerPoint Presentation</vt:lpstr>
      <vt:lpstr>Charge</vt:lpstr>
    </vt:vector>
  </TitlesOfParts>
  <Company>Udacity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Evans</dc:creator>
  <cp:lastModifiedBy>David Evans</cp:lastModifiedBy>
  <cp:revision>318</cp:revision>
  <cp:lastPrinted>2015-03-04T18:13:31Z</cp:lastPrinted>
  <dcterms:created xsi:type="dcterms:W3CDTF">2015-01-10T23:57:16Z</dcterms:created>
  <dcterms:modified xsi:type="dcterms:W3CDTF">2015-10-07T19:36:21Z</dcterms:modified>
</cp:coreProperties>
</file>

<file path=docProps/thumbnail.jpeg>
</file>